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A01-B141-9E2C-DCC1E51D9B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01-B141-9E2C-DCC1E51D9B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A01-B141-9E2C-DCC1E51D9B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A8-9449-9BA4-219E852000E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A8-9449-9BA4-219E852000E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A8-9449-9BA4-219E852000E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A8-9449-9BA4-219E852000E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A8-9449-9BA4-219E852000E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A8-9449-9BA4-219E852000E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A8-9449-9BA4-219E852000E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A8-9449-9BA4-219E852000E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FA8-9449-9BA4-219E852000E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3FA8-9449-9BA4-219E852000E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3FA8-9449-9BA4-219E852000EE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3FA8-9449-9BA4-219E852000EE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3FA8-9449-9BA4-219E852000EE}"/>
              </c:ext>
            </c:extLst>
          </c:dPt>
          <c:dLbls>
            <c:dLbl>
              <c:idx val="0"/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01-B141-9E2C-DCC1E51D9B3D}"/>
                </c:ext>
              </c:extLst>
            </c:dLbl>
            <c:dLbl>
              <c:idx val="1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01-B141-9E2C-DCC1E51D9B3D}"/>
                </c:ext>
              </c:extLst>
            </c:dLbl>
            <c:dLbl>
              <c:idx val="2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01-B141-9E2C-DCC1E51D9B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Sheet1!$A$2:$A$17</c:f>
              <c:strCache>
                <c:ptCount val="16"/>
                <c:pt idx="0">
                  <c:v>공공행정</c:v>
                </c:pt>
                <c:pt idx="1">
                  <c:v>문화관광</c:v>
                </c:pt>
                <c:pt idx="2">
                  <c:v>산업고용</c:v>
                </c:pt>
                <c:pt idx="3">
                  <c:v>교통물류</c:v>
                </c:pt>
                <c:pt idx="4">
                  <c:v>국토관리</c:v>
                </c:pt>
                <c:pt idx="5">
                  <c:v>환경기상</c:v>
                </c:pt>
                <c:pt idx="6">
                  <c:v>사회복지</c:v>
                </c:pt>
                <c:pt idx="7">
                  <c:v>농축수산</c:v>
                </c:pt>
                <c:pt idx="8">
                  <c:v>교육</c:v>
                </c:pt>
                <c:pt idx="9">
                  <c:v>재난안전</c:v>
                </c:pt>
                <c:pt idx="10">
                  <c:v>보건의료</c:v>
                </c:pt>
                <c:pt idx="11">
                  <c:v>재정금융</c:v>
                </c:pt>
                <c:pt idx="12">
                  <c:v>과학기술</c:v>
                </c:pt>
                <c:pt idx="13">
                  <c:v>식품건강</c:v>
                </c:pt>
                <c:pt idx="14">
                  <c:v>통일외교안보</c:v>
                </c:pt>
                <c:pt idx="15">
                  <c:v>법률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6625</c:v>
                </c:pt>
                <c:pt idx="1">
                  <c:v>4863</c:v>
                </c:pt>
                <c:pt idx="2">
                  <c:v>4605</c:v>
                </c:pt>
                <c:pt idx="3">
                  <c:v>3880</c:v>
                </c:pt>
                <c:pt idx="4">
                  <c:v>3322</c:v>
                </c:pt>
                <c:pt idx="5">
                  <c:v>3131</c:v>
                </c:pt>
                <c:pt idx="6">
                  <c:v>2943</c:v>
                </c:pt>
                <c:pt idx="7">
                  <c:v>2920</c:v>
                </c:pt>
                <c:pt idx="8">
                  <c:v>2478</c:v>
                </c:pt>
                <c:pt idx="9">
                  <c:v>2325</c:v>
                </c:pt>
                <c:pt idx="10">
                  <c:v>2230</c:v>
                </c:pt>
                <c:pt idx="11">
                  <c:v>2004</c:v>
                </c:pt>
                <c:pt idx="12">
                  <c:v>1476</c:v>
                </c:pt>
                <c:pt idx="13">
                  <c:v>1370</c:v>
                </c:pt>
                <c:pt idx="14">
                  <c:v>684</c:v>
                </c:pt>
                <c:pt idx="15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1-B141-9E2C-DCC1E51D9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48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22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00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4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28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68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40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4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43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88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01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2021. 3. 12.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502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robots.tx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naver.com/robots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aver.com/robots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s://forecast.nhis.or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B4354-AB27-DF4C-B6A9-E818F1F9F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및 </a:t>
            </a:r>
            <a:r>
              <a:rPr kumimoji="1" lang="ko-KR" altLang="en-US" b="1" dirty="0" err="1"/>
              <a:t>크롤링</a:t>
            </a:r>
            <a:endParaRPr kumimoji="1"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F3388E-6828-2646-82BD-31A73A25E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478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7341B-FB2D-7F4C-AF65-87E90469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122628" cy="367830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웹사이트에 로봇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크롤러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접근하는 것을 방지하기 위한 규약</a:t>
            </a:r>
            <a:endParaRPr kumimoji="1" lang="en-US" altLang="ko-KR" dirty="0"/>
          </a:p>
          <a:p>
            <a:r>
              <a:rPr kumimoji="1" lang="ko-KR" altLang="en-US" dirty="0"/>
              <a:t>일반적으로 접근 제한에 대한 설명을 </a:t>
            </a:r>
            <a:r>
              <a:rPr kumimoji="1" lang="en-US" altLang="ko-KR" dirty="0" err="1"/>
              <a:t>robots.txt</a:t>
            </a:r>
            <a:r>
              <a:rPr kumimoji="1" lang="ko-KR" altLang="en-US" dirty="0"/>
              <a:t>에 기술</a:t>
            </a:r>
            <a:endParaRPr kumimoji="1" lang="en-US" altLang="ko-KR" dirty="0"/>
          </a:p>
          <a:p>
            <a:r>
              <a:rPr kumimoji="1" lang="en-US" altLang="ko-KR" dirty="0"/>
              <a:t>User-agent : </a:t>
            </a:r>
            <a:r>
              <a:rPr kumimoji="1" lang="ko-KR" altLang="en-US" dirty="0"/>
              <a:t>어떤 유형의 유저들에게 규칙을 적용하는지</a:t>
            </a:r>
            <a:endParaRPr kumimoji="1" lang="en-US" altLang="ko-KR" dirty="0"/>
          </a:p>
          <a:p>
            <a:r>
              <a:rPr kumimoji="1" lang="en-US" altLang="ko-KR" dirty="0"/>
              <a:t>Disallow : </a:t>
            </a:r>
            <a:r>
              <a:rPr kumimoji="1" lang="ko-KR" altLang="en-US" dirty="0"/>
              <a:t>제한되는 페이지</a:t>
            </a:r>
            <a:endParaRPr kumimoji="1" lang="en-US" altLang="ko-KR" dirty="0"/>
          </a:p>
          <a:p>
            <a:r>
              <a:rPr kumimoji="1" lang="en-US" altLang="ko-KR" dirty="0"/>
              <a:t>Allow : </a:t>
            </a:r>
            <a:r>
              <a:rPr kumimoji="1" lang="ko-KR" altLang="en-US" dirty="0"/>
              <a:t>허용하는 페이지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5ED815-38C9-8845-9911-9ADB5E0B9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63903" b="42437"/>
          <a:stretch/>
        </p:blipFill>
        <p:spPr>
          <a:xfrm>
            <a:off x="8322599" y="2822232"/>
            <a:ext cx="2255518" cy="60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DD24E-0869-6544-A72C-EFAD34AA204F}"/>
              </a:ext>
            </a:extLst>
          </p:cNvPr>
          <p:cNvSpPr txBox="1"/>
          <p:nvPr/>
        </p:nvSpPr>
        <p:spPr>
          <a:xfrm>
            <a:off x="8322599" y="2175901"/>
            <a:ext cx="32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공공데이터포털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err="1">
                <a:hlinkClick r:id="rId3"/>
              </a:rPr>
              <a:t>www.data.go.kr</a:t>
            </a:r>
            <a:r>
              <a:rPr kumimoji="1" lang="en-US" altLang="ko-KR" dirty="0">
                <a:hlinkClick r:id="rId3"/>
              </a:rPr>
              <a:t>/</a:t>
            </a:r>
            <a:r>
              <a:rPr kumimoji="1" lang="en-US" altLang="ko-KR" dirty="0" err="1">
                <a:hlinkClick r:id="rId3"/>
              </a:rPr>
              <a:t>robots.txt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95B94-2097-494C-99F2-1D0FCBE04575}"/>
              </a:ext>
            </a:extLst>
          </p:cNvPr>
          <p:cNvSpPr txBox="1"/>
          <p:nvPr/>
        </p:nvSpPr>
        <p:spPr>
          <a:xfrm>
            <a:off x="8322599" y="3696481"/>
            <a:ext cx="3315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네이버</a:t>
            </a:r>
            <a:endParaRPr kumimoji="1" lang="en-US" altLang="ko-KR" dirty="0"/>
          </a:p>
          <a:p>
            <a:r>
              <a:rPr kumimoji="1" lang="en-US" altLang="ko-KR" dirty="0">
                <a:hlinkClick r:id="rId4"/>
              </a:rPr>
              <a:t>https://www.naver.com/robots.txt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99188E-B97F-7D4B-B1EC-D61D950D5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599" y="4425793"/>
            <a:ext cx="1511300" cy="54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BEE266-4C5E-4941-A912-2AEE151759CB}"/>
              </a:ext>
            </a:extLst>
          </p:cNvPr>
          <p:cNvSpPr txBox="1"/>
          <p:nvPr/>
        </p:nvSpPr>
        <p:spPr>
          <a:xfrm>
            <a:off x="8322599" y="5142045"/>
            <a:ext cx="3241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</a:t>
            </a:r>
            <a:endParaRPr kumimoji="1" lang="en-US" altLang="ko-KR" dirty="0"/>
          </a:p>
          <a:p>
            <a:r>
              <a:rPr kumimoji="1" lang="en-US" altLang="ko-KR" dirty="0">
                <a:hlinkClick r:id="rId4"/>
              </a:rPr>
              <a:t>https://www.daum.net/robots.txt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C55CE-4EDF-FE47-AFBE-A17C434B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703" y="5801514"/>
            <a:ext cx="165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3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9AC67C-5923-C749-931A-D6164741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890"/>
            <a:ext cx="12192000" cy="2299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096538-FFBC-6D44-8755-ACB5A8C4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243"/>
            <a:ext cx="12192000" cy="19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A85E5-F506-8343-A157-8AEDBA5CFB71}"/>
              </a:ext>
            </a:extLst>
          </p:cNvPr>
          <p:cNvSpPr txBox="1"/>
          <p:nvPr/>
        </p:nvSpPr>
        <p:spPr>
          <a:xfrm>
            <a:off x="1183502" y="2720340"/>
            <a:ext cx="13388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7.0°</a:t>
            </a:r>
            <a:r>
              <a:rPr kumimoji="1" lang="ko-KR" altLang="en-US" dirty="0"/>
              <a:t>맑음</a:t>
            </a:r>
          </a:p>
          <a:p>
            <a:r>
              <a:rPr kumimoji="1" lang="en-US" altLang="ko-KR" dirty="0"/>
              <a:t>0.0°17.0°</a:t>
            </a:r>
          </a:p>
          <a:p>
            <a:r>
              <a:rPr kumimoji="1" lang="ko-KR" altLang="en-US" dirty="0"/>
              <a:t>을지로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</a:t>
            </a:r>
          </a:p>
          <a:p>
            <a:endParaRPr kumimoji="1" lang="ko-KR" altLang="en-US" dirty="0"/>
          </a:p>
          <a:p>
            <a:r>
              <a:rPr kumimoji="1" lang="ko-KR" altLang="en-US" dirty="0" err="1"/>
              <a:t>미세나쁨</a:t>
            </a:r>
            <a:endParaRPr kumimoji="1" lang="ko-KR" altLang="en-US" dirty="0"/>
          </a:p>
          <a:p>
            <a:r>
              <a:rPr kumimoji="1" lang="ko-KR" altLang="en-US" dirty="0" err="1"/>
              <a:t>초미세나쁨</a:t>
            </a:r>
            <a:endParaRPr kumimoji="1" lang="ko-KR" altLang="en-US" dirty="0"/>
          </a:p>
          <a:p>
            <a:r>
              <a:rPr kumimoji="1" lang="ko-KR" altLang="en-US" dirty="0"/>
              <a:t>을지로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</a:t>
            </a:r>
          </a:p>
        </p:txBody>
      </p:sp>
      <p:pic>
        <p:nvPicPr>
          <p:cNvPr id="10242" name="Picture 2" descr="네이버 로고 및 네이버 블로그 로고, 그리고 검색창 무료 나눔 (고화질 PNG 이미지 및 일러스트 ai 파일) : 네이버 블로그">
            <a:extLst>
              <a:ext uri="{FF2B5EF4-FFF2-40B4-BE49-F238E27FC236}">
                <a16:creationId xmlns:a16="http://schemas.microsoft.com/office/drawing/2014/main" id="{D89D3D54-5EC3-9F47-92E0-D1839FEA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5" y="5408285"/>
            <a:ext cx="2670008" cy="13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30AD26-73BA-7F4D-8678-6BEAD3DAE0E2}"/>
              </a:ext>
            </a:extLst>
          </p:cNvPr>
          <p:cNvGrpSpPr/>
          <p:nvPr/>
        </p:nvGrpSpPr>
        <p:grpSpPr>
          <a:xfrm>
            <a:off x="5000792" y="2109480"/>
            <a:ext cx="6909736" cy="3766026"/>
            <a:chOff x="4497872" y="2109480"/>
            <a:chExt cx="6909736" cy="37660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F2AC62-BA05-4040-84CB-EFC728E53984}"/>
                </a:ext>
              </a:extLst>
            </p:cNvPr>
            <p:cNvSpPr/>
            <p:nvPr/>
          </p:nvSpPr>
          <p:spPr>
            <a:xfrm>
              <a:off x="4497872" y="2109480"/>
              <a:ext cx="159812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03. 10. (수)</a:t>
              </a:r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서울시</a:t>
              </a:r>
            </a:p>
            <a:p>
              <a:r>
                <a:rPr lang="ko-KR" altLang="en-US" dirty="0"/>
                <a:t>안개</a:t>
              </a:r>
            </a:p>
            <a:p>
              <a:r>
                <a:rPr lang="ko-KR" altLang="en-US" dirty="0"/>
                <a:t>영상 7도</a:t>
              </a:r>
            </a:p>
            <a:p>
              <a:r>
                <a:rPr lang="ko-KR" altLang="en-US" dirty="0"/>
                <a:t>7°C</a:t>
              </a:r>
            </a:p>
            <a:p>
              <a:endParaRPr lang="ko-KR" altLang="en-US" dirty="0"/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경기도</a:t>
              </a:r>
            </a:p>
            <a:p>
              <a:r>
                <a:rPr lang="ko-KR" altLang="en-US" dirty="0"/>
                <a:t>안개</a:t>
              </a:r>
            </a:p>
            <a:p>
              <a:r>
                <a:rPr lang="ko-KR" altLang="en-US" dirty="0"/>
                <a:t>영상 7도</a:t>
              </a:r>
            </a:p>
            <a:p>
              <a:r>
                <a:rPr lang="ko-KR" altLang="en-US" dirty="0"/>
                <a:t>7°C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4EF9B-EF28-3B4B-9C2C-A8A42CBAFDD5}"/>
                </a:ext>
              </a:extLst>
            </p:cNvPr>
            <p:cNvSpPr/>
            <p:nvPr/>
          </p:nvSpPr>
          <p:spPr>
            <a:xfrm>
              <a:off x="6096000" y="2166341"/>
              <a:ext cx="1449872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대구시</a:t>
              </a:r>
            </a:p>
            <a:p>
              <a:r>
                <a:rPr lang="ko-KR" altLang="en-US" dirty="0"/>
                <a:t>흐림</a:t>
              </a:r>
            </a:p>
            <a:p>
              <a:r>
                <a:rPr lang="ko-KR" altLang="en-US" dirty="0"/>
                <a:t>영상 8도</a:t>
              </a:r>
            </a:p>
            <a:p>
              <a:r>
                <a:rPr lang="ko-KR" altLang="en-US" dirty="0"/>
                <a:t>8°C</a:t>
              </a:r>
            </a:p>
            <a:p>
              <a:endParaRPr lang="ko-KR" altLang="en-US" dirty="0"/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대전시</a:t>
              </a:r>
            </a:p>
            <a:p>
              <a:r>
                <a:rPr lang="ko-KR" altLang="en-US" dirty="0"/>
                <a:t>맑음</a:t>
              </a:r>
            </a:p>
            <a:p>
              <a:r>
                <a:rPr lang="ko-KR" altLang="en-US" dirty="0"/>
                <a:t>영상 7도</a:t>
              </a:r>
            </a:p>
            <a:p>
              <a:r>
                <a:rPr lang="ko-KR" altLang="en-US" dirty="0"/>
                <a:t>7°C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A47B0C-DCE1-1249-95BF-178D61725699}"/>
                </a:ext>
              </a:extLst>
            </p:cNvPr>
            <p:cNvSpPr/>
            <p:nvPr/>
          </p:nvSpPr>
          <p:spPr>
            <a:xfrm>
              <a:off x="8576076" y="2182187"/>
              <a:ext cx="1703552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강원도</a:t>
              </a:r>
            </a:p>
            <a:p>
              <a:r>
                <a:rPr lang="ko-KR" altLang="en-US" dirty="0"/>
                <a:t>흐림</a:t>
              </a:r>
            </a:p>
            <a:p>
              <a:r>
                <a:rPr lang="ko-KR" altLang="en-US" dirty="0"/>
                <a:t>영상 3도</a:t>
              </a:r>
            </a:p>
            <a:p>
              <a:r>
                <a:rPr lang="ko-KR" altLang="en-US" dirty="0"/>
                <a:t>3°C</a:t>
              </a:r>
            </a:p>
            <a:p>
              <a:endParaRPr lang="ko-KR" altLang="en-US" dirty="0"/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강원도</a:t>
              </a:r>
            </a:p>
            <a:p>
              <a:r>
                <a:rPr lang="ko-KR" altLang="en-US" dirty="0"/>
                <a:t>흐림</a:t>
              </a:r>
            </a:p>
            <a:p>
              <a:r>
                <a:rPr lang="ko-KR" altLang="en-US" dirty="0"/>
                <a:t>영상 10도</a:t>
              </a:r>
            </a:p>
            <a:p>
              <a:r>
                <a:rPr lang="ko-KR" altLang="en-US" dirty="0"/>
                <a:t>10°C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3AB06A-1357-D444-8E2F-DDE0C962C803}"/>
                </a:ext>
              </a:extLst>
            </p:cNvPr>
            <p:cNvSpPr/>
            <p:nvPr/>
          </p:nvSpPr>
          <p:spPr>
            <a:xfrm>
              <a:off x="9809480" y="2182187"/>
              <a:ext cx="1598128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전라북도</a:t>
              </a:r>
            </a:p>
            <a:p>
              <a:r>
                <a:rPr lang="ko-KR" altLang="en-US" dirty="0"/>
                <a:t>맑음</a:t>
              </a:r>
            </a:p>
            <a:p>
              <a:r>
                <a:rPr lang="ko-KR" altLang="en-US" dirty="0"/>
                <a:t>영상 7도</a:t>
              </a:r>
            </a:p>
            <a:p>
              <a:r>
                <a:rPr lang="ko-KR" altLang="en-US" dirty="0"/>
                <a:t>7°C</a:t>
              </a:r>
            </a:p>
            <a:p>
              <a:endParaRPr lang="ko-KR" altLang="en-US" dirty="0"/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전라남도</a:t>
              </a:r>
            </a:p>
            <a:p>
              <a:r>
                <a:rPr lang="ko-KR" altLang="en-US" dirty="0"/>
                <a:t>맑음</a:t>
              </a:r>
            </a:p>
            <a:p>
              <a:r>
                <a:rPr lang="ko-KR" altLang="en-US" dirty="0"/>
                <a:t>영상 7도</a:t>
              </a:r>
            </a:p>
            <a:p>
              <a:r>
                <a:rPr lang="ko-KR" altLang="en-US" dirty="0"/>
                <a:t>7°C</a:t>
              </a:r>
            </a:p>
            <a:p>
              <a:endParaRPr lang="ko-KR" altLang="en-US" dirty="0"/>
            </a:p>
            <a:p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81CB5A-A0F7-474F-A03B-94C9B97A39E6}"/>
                </a:ext>
              </a:extLst>
            </p:cNvPr>
            <p:cNvSpPr/>
            <p:nvPr/>
          </p:nvSpPr>
          <p:spPr>
            <a:xfrm>
              <a:off x="7342672" y="2166341"/>
              <a:ext cx="2466808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부산시</a:t>
              </a:r>
            </a:p>
            <a:p>
              <a:r>
                <a:rPr lang="ko-KR" altLang="en-US" dirty="0"/>
                <a:t>맑음</a:t>
              </a:r>
            </a:p>
            <a:p>
              <a:r>
                <a:rPr lang="ko-KR" altLang="en-US" dirty="0"/>
                <a:t>영상 12도</a:t>
              </a:r>
            </a:p>
            <a:p>
              <a:r>
                <a:rPr lang="ko-KR" altLang="en-US" dirty="0"/>
                <a:t>12°C</a:t>
              </a:r>
            </a:p>
            <a:p>
              <a:endParaRPr lang="ko-KR" altLang="en-US" dirty="0"/>
            </a:p>
            <a:p>
              <a:r>
                <a:rPr lang="ko-KR" altLang="en-US" dirty="0"/>
                <a:t>날씨</a:t>
              </a:r>
            </a:p>
            <a:p>
              <a:r>
                <a:rPr lang="ko-KR" altLang="en-US" dirty="0"/>
                <a:t>울산시</a:t>
              </a:r>
            </a:p>
            <a:p>
              <a:r>
                <a:rPr lang="ko-KR" altLang="en-US" dirty="0" err="1"/>
                <a:t>구름많음</a:t>
              </a:r>
              <a:endParaRPr lang="ko-KR" altLang="en-US" dirty="0"/>
            </a:p>
            <a:p>
              <a:r>
                <a:rPr lang="ko-KR" altLang="en-US" dirty="0"/>
                <a:t>영상 11도</a:t>
              </a:r>
            </a:p>
            <a:p>
              <a:r>
                <a:rPr lang="ko-KR" altLang="en-US" dirty="0"/>
                <a:t>11°C</a:t>
              </a:r>
            </a:p>
          </p:txBody>
        </p:sp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E166449-36E7-EB48-B0BC-DE834EB5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24" y="5733673"/>
            <a:ext cx="1741872" cy="7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A974C5-8C57-344E-80D3-508520CEE840}"/>
              </a:ext>
            </a:extLst>
          </p:cNvPr>
          <p:cNvCxnSpPr>
            <a:cxnSpLocks/>
          </p:cNvCxnSpPr>
          <p:nvPr/>
        </p:nvCxnSpPr>
        <p:spPr>
          <a:xfrm>
            <a:off x="4091940" y="2182187"/>
            <a:ext cx="0" cy="33436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9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EE266-4C5E-4941-A912-2AEE151759CB}"/>
              </a:ext>
            </a:extLst>
          </p:cNvPr>
          <p:cNvSpPr txBox="1"/>
          <p:nvPr/>
        </p:nvSpPr>
        <p:spPr>
          <a:xfrm>
            <a:off x="8369599" y="2002306"/>
            <a:ext cx="32412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다음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https://www.daum.net/robots.txt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C55CE-4EDF-FE47-AFBE-A17C434B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041" y="2651970"/>
            <a:ext cx="16510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4903C-637C-624F-AA83-8C148AAFD446}"/>
              </a:ext>
            </a:extLst>
          </p:cNvPr>
          <p:cNvSpPr txBox="1"/>
          <p:nvPr/>
        </p:nvSpPr>
        <p:spPr>
          <a:xfrm>
            <a:off x="581192" y="2014390"/>
            <a:ext cx="6523581" cy="1242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/>
              <a:t>robots.txt</a:t>
            </a:r>
            <a:r>
              <a:rPr kumimoji="1" lang="ko-KR" altLang="en-US" dirty="0"/>
              <a:t>는 강제성이 없는 </a:t>
            </a:r>
            <a:r>
              <a:rPr kumimoji="1" lang="ko-KR" altLang="en-US" u="sng" dirty="0"/>
              <a:t>권고사항</a:t>
            </a:r>
            <a:endParaRPr kumimoji="1" lang="en-US" altLang="ko-KR" u="sng" dirty="0"/>
          </a:p>
          <a:p>
            <a:pPr>
              <a:lnSpc>
                <a:spcPct val="150000"/>
              </a:lnSpc>
            </a:pPr>
            <a:r>
              <a:rPr kumimoji="1" lang="ko-KR" altLang="en-US" sz="1600" dirty="0" err="1"/>
              <a:t>크롤러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검색엔진들의 인덱싱 목적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웹사이트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더 많은 검색 노출 희망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서버 트래픽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기타 사유로 특정 경로에 대한 </a:t>
            </a:r>
            <a:r>
              <a:rPr kumimoji="1" lang="ko-KR" altLang="en-US" sz="1600" dirty="0" err="1"/>
              <a:t>크롤링</a:t>
            </a:r>
            <a:r>
              <a:rPr kumimoji="1" lang="ko-KR" altLang="en-US" sz="1600" dirty="0"/>
              <a:t> 자제 권고</a:t>
            </a:r>
            <a:endParaRPr kumimoji="1"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A2335-CAE8-264F-BF00-16FC7498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30" y="3429000"/>
            <a:ext cx="4173434" cy="41603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F94383-B75B-FA4B-812D-55CA15624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603"/>
          <a:stretch/>
        </p:blipFill>
        <p:spPr>
          <a:xfrm>
            <a:off x="6855758" y="3271598"/>
            <a:ext cx="6975565" cy="923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A5D8E3-B8C7-124C-8AF9-D93D2DA2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36"/>
          <a:stretch/>
        </p:blipFill>
        <p:spPr>
          <a:xfrm>
            <a:off x="6855757" y="4173501"/>
            <a:ext cx="6975565" cy="30445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45CAB8-D879-954C-B6D1-2A7BA35CE13F}"/>
              </a:ext>
            </a:extLst>
          </p:cNvPr>
          <p:cNvSpPr/>
          <p:nvPr/>
        </p:nvSpPr>
        <p:spPr>
          <a:xfrm>
            <a:off x="5875020" y="6149340"/>
            <a:ext cx="139446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84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54F51-68D9-3D49-BB46-F1BF00B48950}"/>
              </a:ext>
            </a:extLst>
          </p:cNvPr>
          <p:cNvSpPr txBox="1"/>
          <p:nvPr/>
        </p:nvSpPr>
        <p:spPr>
          <a:xfrm>
            <a:off x="706425" y="2099809"/>
            <a:ext cx="8738290" cy="873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사이트마다 개별 포맷이 있어 </a:t>
            </a:r>
            <a:r>
              <a:rPr kumimoji="1" lang="ko-KR" altLang="en-US" dirty="0" err="1"/>
              <a:t>사이트별로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크롤러를</a:t>
            </a:r>
            <a:r>
              <a:rPr kumimoji="1" lang="ko-KR" altLang="en-US" dirty="0"/>
              <a:t> 따로 만들어야 한다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사이트가 기존 포맷을 변경할 경우 </a:t>
            </a:r>
            <a:r>
              <a:rPr kumimoji="1" lang="ko-KR" altLang="en-US" dirty="0" err="1"/>
              <a:t>수정사항에</a:t>
            </a:r>
            <a:r>
              <a:rPr kumimoji="1" lang="ko-KR" altLang="en-US" dirty="0"/>
              <a:t> 맞게 </a:t>
            </a:r>
            <a:r>
              <a:rPr kumimoji="1" lang="ko-KR" altLang="en-US" dirty="0" err="1"/>
              <a:t>크롤러</a:t>
            </a:r>
            <a:r>
              <a:rPr kumimoji="1" lang="ko-KR" altLang="en-US" dirty="0"/>
              <a:t> 역시 따로 수정해야 한다</a:t>
            </a:r>
            <a:endParaRPr kumimoji="1" lang="en-US" altLang="ko-KR" dirty="0"/>
          </a:p>
        </p:txBody>
      </p:sp>
      <p:pic>
        <p:nvPicPr>
          <p:cNvPr id="11" name="Picture 2" descr="네이버 로고 및 네이버 블로그 로고, 그리고 검색창 무료 나눔 (고화질 PNG 이미지 및 일러스트 ai 파일) : 네이버 블로그">
            <a:extLst>
              <a:ext uri="{FF2B5EF4-FFF2-40B4-BE49-F238E27FC236}">
                <a16:creationId xmlns:a16="http://schemas.microsoft.com/office/drawing/2014/main" id="{78AFCB14-6273-9849-B3CB-261E27BA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53" y="3562727"/>
            <a:ext cx="2670008" cy="13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85748AF-082D-8E4B-BE8C-AD38BEF8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43" y="3857247"/>
            <a:ext cx="1846872" cy="7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DD2BA-63FE-304C-9262-F775FC33D153}"/>
              </a:ext>
            </a:extLst>
          </p:cNvPr>
          <p:cNvSpPr txBox="1"/>
          <p:nvPr/>
        </p:nvSpPr>
        <p:spPr>
          <a:xfrm>
            <a:off x="1731652" y="3174258"/>
            <a:ext cx="35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&gt; header &gt; </a:t>
            </a:r>
            <a:r>
              <a:rPr kumimoji="1" lang="en-US" altLang="ko-KR" dirty="0" err="1"/>
              <a:t>div.group_weather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A1AF2-286B-C845-A79E-F2AC73325477}"/>
              </a:ext>
            </a:extLst>
          </p:cNvPr>
          <p:cNvSpPr txBox="1"/>
          <p:nvPr/>
        </p:nvSpPr>
        <p:spPr>
          <a:xfrm>
            <a:off x="6961237" y="3193395"/>
            <a:ext cx="312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&gt; header &gt; </a:t>
            </a:r>
            <a:r>
              <a:rPr kumimoji="1" lang="en-US" altLang="ko-KR" dirty="0" err="1"/>
              <a:t>div.info_today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4F85B-B1D4-244A-A80E-2EFE7A753D28}"/>
              </a:ext>
            </a:extLst>
          </p:cNvPr>
          <p:cNvSpPr txBox="1"/>
          <p:nvPr/>
        </p:nvSpPr>
        <p:spPr>
          <a:xfrm>
            <a:off x="2037392" y="5282207"/>
            <a:ext cx="7028658" cy="873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만약 날씨 정보가 </a:t>
            </a:r>
            <a:r>
              <a:rPr kumimoji="1" lang="en-US" altLang="ko-KR" dirty="0"/>
              <a:t>header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main content</a:t>
            </a:r>
            <a:r>
              <a:rPr kumimoji="1" lang="ko-KR" altLang="en-US" dirty="0"/>
              <a:t>로 이동한다면</a:t>
            </a:r>
            <a:r>
              <a:rPr kumimoji="1" lang="en-US" altLang="ko-KR" dirty="0"/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날씨 정보를 크롤링해오는 페이지 주소가 바뀌었다면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008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로봇 배제 표준</a:t>
            </a:r>
            <a:r>
              <a:rPr kumimoji="1" lang="en-US" altLang="ko-KR" b="1" dirty="0"/>
              <a:t>(Robots exclusion standard)</a:t>
            </a:r>
            <a:endParaRPr kumimoji="1" lang="ko-KR" altLang="en-US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53F5E46-45F4-A44A-B9A8-E46829F0E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426" y="2167852"/>
            <a:ext cx="9167147" cy="29741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일회성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단발성 데이터 수집이라면 트래픽만 고려해도 </a:t>
            </a:r>
            <a:r>
              <a:rPr kumimoji="1" lang="en-US" altLang="ko-KR" dirty="0"/>
              <a:t>OK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 err="1"/>
              <a:t>크롤러</a:t>
            </a:r>
            <a:r>
              <a:rPr kumimoji="1" lang="ko-KR" altLang="en-US" dirty="0"/>
              <a:t> 구현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성능은 기업의 기밀 사항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대규모 데이터베이스 확보 및 유지*라면 전문 웹 </a:t>
            </a:r>
            <a:r>
              <a:rPr kumimoji="1" lang="ko-KR" altLang="en-US" dirty="0" err="1"/>
              <a:t>크롤러</a:t>
            </a:r>
            <a:r>
              <a:rPr kumimoji="1" lang="ko-KR" altLang="en-US" dirty="0"/>
              <a:t> 서비스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오픈 소스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이용할 것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활용할 수 있다면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</a:t>
            </a:r>
            <a:endParaRPr kumimoji="1"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A42FD1-9708-7E40-90C4-580B5CD8638B}"/>
              </a:ext>
            </a:extLst>
          </p:cNvPr>
          <p:cNvSpPr/>
          <p:nvPr/>
        </p:nvSpPr>
        <p:spPr>
          <a:xfrm>
            <a:off x="9472986" y="6562470"/>
            <a:ext cx="2719014" cy="295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(spider / 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포털 전체 데이터를 드나드는 수준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15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30C7CD-C7F2-644A-908E-C7B33B577607}"/>
              </a:ext>
            </a:extLst>
          </p:cNvPr>
          <p:cNvSpPr txBox="1"/>
          <p:nvPr/>
        </p:nvSpPr>
        <p:spPr>
          <a:xfrm>
            <a:off x="7978140" y="6155844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공공데이터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 포털 기준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kumimoji="1" lang="en-US" altLang="ko-KR" sz="1000" dirty="0" err="1">
                <a:solidFill>
                  <a:schemeClr val="bg2">
                    <a:lumMod val="50000"/>
                  </a:schemeClr>
                </a:solidFill>
              </a:rPr>
              <a:t>www.data.go.kr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05BA0-8DFA-E642-BBE9-027DF8BA9B92}"/>
              </a:ext>
            </a:extLst>
          </p:cNvPr>
          <p:cNvSpPr txBox="1"/>
          <p:nvPr/>
        </p:nvSpPr>
        <p:spPr>
          <a:xfrm>
            <a:off x="581192" y="2471503"/>
            <a:ext cx="2398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전체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45,013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FILE 38103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CSV, HWP, PDF, XLS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6908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XML, JSON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UNKNOWN 1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9B63F02-952D-EB41-A116-7F3250C8D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432161"/>
              </p:ext>
            </p:extLst>
          </p:nvPr>
        </p:nvGraphicFramePr>
        <p:xfrm>
          <a:off x="2286607" y="1970425"/>
          <a:ext cx="7387194" cy="451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DC8FE9-B709-9D4F-A390-8371FFB72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47776"/>
              </p:ext>
            </p:extLst>
          </p:nvPr>
        </p:nvGraphicFramePr>
        <p:xfrm>
          <a:off x="9543670" y="2103684"/>
          <a:ext cx="2067138" cy="4414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569">
                  <a:extLst>
                    <a:ext uri="{9D8B030D-6E8A-4147-A177-3AD203B41FA5}">
                      <a16:colId xmlns:a16="http://schemas.microsoft.com/office/drawing/2014/main" val="4211474355"/>
                    </a:ext>
                  </a:extLst>
                </a:gridCol>
                <a:gridCol w="1033569">
                  <a:extLst>
                    <a:ext uri="{9D8B030D-6E8A-4147-A177-3AD203B41FA5}">
                      <a16:colId xmlns:a16="http://schemas.microsoft.com/office/drawing/2014/main" val="260122891"/>
                    </a:ext>
                  </a:extLst>
                </a:gridCol>
              </a:tblGrid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공공행정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6625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465541023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문화관광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4863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00377729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 err="1">
                          <a:effectLst/>
                        </a:rPr>
                        <a:t>산업고용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959079334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 err="1">
                          <a:effectLst/>
                        </a:rPr>
                        <a:t>교통물류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3880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407327946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국토관리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3322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123399913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환경기상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80378742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사회복지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2943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40768951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농축수산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2920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552773156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교육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2478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50849711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재난안전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2325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539230438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보건의료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37514039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재정금융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2004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066581998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과학기술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51597216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식품건강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870811654"/>
                  </a:ext>
                </a:extLst>
              </a:tr>
              <a:tr h="449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통일외교안보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45391437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법률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156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940030153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AA69129F-3D5F-C442-A803-859D52C8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제공 목록</a:t>
            </a:r>
          </a:p>
        </p:txBody>
      </p:sp>
    </p:spTree>
    <p:extLst>
      <p:ext uri="{BB962C8B-B14F-4D97-AF65-F5344CB8AC3E}">
        <p14:creationId xmlns:p14="http://schemas.microsoft.com/office/powerpoint/2010/main" val="258420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보건의료</a:t>
            </a:r>
            <a:endParaRPr kumimoji="1"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556B9-A4BE-F647-BFC2-AB25629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13083"/>
            <a:ext cx="3449516" cy="5044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FB3C0-6356-874A-A79E-C08D8803534B}"/>
              </a:ext>
            </a:extLst>
          </p:cNvPr>
          <p:cNvSpPr txBox="1"/>
          <p:nvPr/>
        </p:nvSpPr>
        <p:spPr>
          <a:xfrm>
            <a:off x="4349819" y="1881692"/>
            <a:ext cx="7628821" cy="494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국민건강알람서비스</a:t>
            </a:r>
            <a:endParaRPr kumimoji="1" lang="en-US" altLang="ko-KR" b="1" dirty="0">
              <a:solidFill>
                <a:schemeClr val="accent1"/>
              </a:solidFill>
            </a:endParaRPr>
          </a:p>
          <a:p>
            <a:r>
              <a:rPr kumimoji="1" lang="ko-KR" altLang="en-US" sz="1200" dirty="0"/>
              <a:t>건강보험공단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배경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질병 위험도 동향과 </a:t>
            </a:r>
            <a:r>
              <a:rPr kumimoji="1" lang="ko-KR" altLang="en-US" sz="1600" dirty="0" err="1"/>
              <a:t>알람</a:t>
            </a:r>
            <a:r>
              <a:rPr kumimoji="1" lang="ko-KR" altLang="en-US" sz="1600" dirty="0"/>
              <a:t> 제공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예측 모델 정확성 향상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사용자 접근성 강화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친절한 국민건강 </a:t>
            </a:r>
            <a:r>
              <a:rPr kumimoji="1" lang="ko-KR" altLang="en-US" sz="1600" dirty="0" err="1"/>
              <a:t>알람서비스</a:t>
            </a:r>
            <a:r>
              <a:rPr kumimoji="1" lang="ko-KR" altLang="en-US" sz="1600" dirty="0"/>
              <a:t> 구축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활용 데이터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국민건강보험공간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FTP / </a:t>
            </a:r>
            <a:r>
              <a:rPr kumimoji="1" lang="ko-KR" altLang="en-US" sz="1600" dirty="0"/>
              <a:t>일별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 err="1"/>
              <a:t>식약처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FTP /  </a:t>
            </a:r>
            <a:r>
              <a:rPr kumimoji="1" lang="ko-KR" altLang="en-US" sz="1600" dirty="0"/>
              <a:t>수시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기상청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API / </a:t>
            </a:r>
            <a:r>
              <a:rPr kumimoji="1" lang="ko-KR" altLang="en-US" sz="1600" dirty="0" err="1"/>
              <a:t>시간별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일별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국립환경과학원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API / </a:t>
            </a:r>
            <a:r>
              <a:rPr kumimoji="1" lang="ko-KR" altLang="en-US" sz="1600" dirty="0" err="1"/>
              <a:t>시간별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일별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트위터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블로그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뉴스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검색트렌드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분석 내용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질병의 </a:t>
            </a:r>
            <a:r>
              <a:rPr kumimoji="1" lang="ko-KR" altLang="en-US" sz="1600" dirty="0" err="1"/>
              <a:t>진료건수</a:t>
            </a:r>
            <a:r>
              <a:rPr kumimoji="1" lang="ko-KR" altLang="en-US" sz="1600" dirty="0"/>
              <a:t> 예측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영향을 미치는 변수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기상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환경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소셜데이터</a:t>
            </a:r>
            <a:r>
              <a:rPr kumimoji="1" lang="ko-KR" altLang="en-US" sz="1600" dirty="0"/>
              <a:t> 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을 결합한 </a:t>
            </a:r>
            <a:r>
              <a:rPr kumimoji="1" lang="ko-KR" altLang="en-US" sz="1600" dirty="0" err="1"/>
              <a:t>음이항</a:t>
            </a:r>
            <a:r>
              <a:rPr kumimoji="1" lang="ko-KR" altLang="en-US" sz="1600" dirty="0"/>
              <a:t> 회귀 </a:t>
            </a:r>
            <a:r>
              <a:rPr kumimoji="1" lang="ko-KR" altLang="en-US" sz="1600" dirty="0" err="1"/>
              <a:t>예측모형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131034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0874A-72C3-3144-ACDD-A78C40B0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보건의료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D661E-EB1D-A24A-AB36-C9A09546B92A}"/>
              </a:ext>
            </a:extLst>
          </p:cNvPr>
          <p:cNvSpPr txBox="1"/>
          <p:nvPr/>
        </p:nvSpPr>
        <p:spPr>
          <a:xfrm>
            <a:off x="4291460" y="2071395"/>
            <a:ext cx="7160935" cy="226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분석결과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전국 </a:t>
            </a:r>
            <a:r>
              <a:rPr kumimoji="1" lang="ko-KR" altLang="en-US" sz="1600" dirty="0" err="1"/>
              <a:t>질병별</a:t>
            </a:r>
            <a:r>
              <a:rPr kumimoji="1" lang="ko-KR" altLang="en-US" sz="1600" dirty="0"/>
              <a:t> 변수 확인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감기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눈병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식중독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피부염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천식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 err="1"/>
              <a:t>실제값과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예측값</a:t>
            </a:r>
            <a:r>
              <a:rPr kumimoji="1" lang="ko-KR" altLang="en-US" sz="1600" dirty="0"/>
              <a:t> 사이 </a:t>
            </a:r>
            <a:r>
              <a:rPr kumimoji="1" lang="en-US" altLang="ko-KR" sz="1600" dirty="0"/>
              <a:t>0.9</a:t>
            </a:r>
            <a:r>
              <a:rPr kumimoji="1" lang="ko-KR" altLang="en-US" sz="1600" dirty="0"/>
              <a:t> 이상의 높은 상관도 존재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감기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0.912,</a:t>
            </a:r>
            <a:r>
              <a:rPr kumimoji="1" lang="ko-KR" altLang="en-US" sz="1600" dirty="0"/>
              <a:t> 눈병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0.97,</a:t>
            </a:r>
            <a:r>
              <a:rPr kumimoji="1" lang="ko-KR" altLang="en-US" sz="1600" dirty="0"/>
              <a:t> 식중독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0.9157,</a:t>
            </a:r>
            <a:r>
              <a:rPr kumimoji="1" lang="ko-KR" altLang="en-US" sz="1600" dirty="0"/>
              <a:t> 피부염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0.971,</a:t>
            </a:r>
            <a:r>
              <a:rPr kumimoji="1" lang="ko-KR" altLang="en-US" sz="1600" dirty="0"/>
              <a:t> 천식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0.933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위험도 모델링 통해 </a:t>
            </a:r>
            <a:r>
              <a:rPr kumimoji="1" lang="ko-KR" altLang="en-US" sz="1600" dirty="0" err="1"/>
              <a:t>질병별</a:t>
            </a:r>
            <a:r>
              <a:rPr kumimoji="1" lang="ko-KR" altLang="en-US" sz="1600" dirty="0"/>
              <a:t> 위험도 구간 세분화하여 위험도 구간 설정 가능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-&gt;</a:t>
            </a:r>
            <a:r>
              <a:rPr kumimoji="1" lang="ko-KR" altLang="en-US" sz="1600" dirty="0"/>
              <a:t> 국민건강 </a:t>
            </a:r>
            <a:r>
              <a:rPr kumimoji="1" lang="ko-KR" altLang="en-US" sz="1600" dirty="0" err="1"/>
              <a:t>알람서비스</a:t>
            </a:r>
            <a:r>
              <a:rPr kumimoji="1" lang="ko-KR" altLang="en-US" sz="1600" dirty="0"/>
              <a:t> 구축</a:t>
            </a:r>
            <a:r>
              <a:rPr kumimoji="1" lang="en-US" altLang="ko-KR" sz="1600" dirty="0"/>
              <a:t> (</a:t>
            </a:r>
            <a:r>
              <a:rPr kumimoji="1" lang="en-US" altLang="ko-KR" sz="1600" dirty="0">
                <a:hlinkClick r:id="rId2"/>
              </a:rPr>
              <a:t>https://forecast.nhis.or.kr</a:t>
            </a:r>
            <a:r>
              <a:rPr kumimoji="1" lang="en-US" altLang="ko-KR" sz="1600" dirty="0"/>
              <a:t>)</a:t>
            </a:r>
          </a:p>
        </p:txBody>
      </p:sp>
      <p:pic>
        <p:nvPicPr>
          <p:cNvPr id="4097" name="Picture 1" descr="page7image7110656">
            <a:extLst>
              <a:ext uri="{FF2B5EF4-FFF2-40B4-BE49-F238E27FC236}">
                <a16:creationId xmlns:a16="http://schemas.microsoft.com/office/drawing/2014/main" id="{B5800F9C-1FDB-5741-B9AF-F848D18B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7image7110880">
            <a:extLst>
              <a:ext uri="{FF2B5EF4-FFF2-40B4-BE49-F238E27FC236}">
                <a16:creationId xmlns:a16="http://schemas.microsoft.com/office/drawing/2014/main" id="{59F535D8-16D2-C24D-BBE6-D37CF902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ge7image7182912">
            <a:extLst>
              <a:ext uri="{FF2B5EF4-FFF2-40B4-BE49-F238E27FC236}">
                <a16:creationId xmlns:a16="http://schemas.microsoft.com/office/drawing/2014/main" id="{A2C49375-B6BC-DD47-B844-7203E63D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age7image25348544">
            <a:extLst>
              <a:ext uri="{FF2B5EF4-FFF2-40B4-BE49-F238E27FC236}">
                <a16:creationId xmlns:a16="http://schemas.microsoft.com/office/drawing/2014/main" id="{4C208814-4B63-5D41-9639-657725C8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8636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ge7image7180000">
            <a:extLst>
              <a:ext uri="{FF2B5EF4-FFF2-40B4-BE49-F238E27FC236}">
                <a16:creationId xmlns:a16="http://schemas.microsoft.com/office/drawing/2014/main" id="{F97B0892-B306-9547-8782-0FB9AD1A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page7image25347968">
            <a:extLst>
              <a:ext uri="{FF2B5EF4-FFF2-40B4-BE49-F238E27FC236}">
                <a16:creationId xmlns:a16="http://schemas.microsoft.com/office/drawing/2014/main" id="{A538E352-7191-0947-BEAD-5EEF425A5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51816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AFA820-AF01-104E-9019-3D43FED61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2" y="1813083"/>
            <a:ext cx="3449516" cy="50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48D12-3B8D-FA4C-9C1F-1F8E7289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보건의료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3FBD-D32A-CE4C-BFA1-43B2DCA7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39"/>
            <a:ext cx="12192000" cy="62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문화관광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6DD37-CB55-2A45-B5CF-BF4A489739AB}"/>
              </a:ext>
            </a:extLst>
          </p:cNvPr>
          <p:cNvSpPr txBox="1"/>
          <p:nvPr/>
        </p:nvSpPr>
        <p:spPr>
          <a:xfrm>
            <a:off x="12478164" y="702156"/>
            <a:ext cx="887422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전주 한옥마을 </a:t>
            </a:r>
            <a:r>
              <a:rPr kumimoji="1" lang="ko-KR" altLang="en-US" dirty="0" err="1">
                <a:solidFill>
                  <a:schemeClr val="bg1"/>
                </a:solidFill>
              </a:rPr>
              <a:t>관광분석을</a:t>
            </a:r>
            <a:r>
              <a:rPr kumimoji="1" lang="ko-KR" altLang="en-US" dirty="0">
                <a:solidFill>
                  <a:schemeClr val="bg1"/>
                </a:solidFill>
              </a:rPr>
              <a:t> 통한 경제활성화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전주시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배경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빅데이터를 활용하여 한옥마을 내 동선 및 상권 분석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한옥마을을 중심으로 전주시 전체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전북 연계 관광지 발굴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관광콘텐츠</a:t>
            </a:r>
            <a:r>
              <a:rPr kumimoji="1" lang="ko-KR" altLang="en-US" dirty="0">
                <a:solidFill>
                  <a:schemeClr val="bg1"/>
                </a:solidFill>
              </a:rPr>
              <a:t> 다양화와 한옥마을 방문객 </a:t>
            </a:r>
            <a:r>
              <a:rPr kumimoji="1" lang="ko-KR" altLang="en-US" dirty="0" err="1">
                <a:solidFill>
                  <a:schemeClr val="bg1"/>
                </a:solidFill>
              </a:rPr>
              <a:t>니즈</a:t>
            </a:r>
            <a:r>
              <a:rPr kumimoji="1" lang="ko-KR" altLang="en-US" dirty="0">
                <a:solidFill>
                  <a:schemeClr val="bg1"/>
                </a:solidFill>
              </a:rPr>
              <a:t> 분석 필요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활용데이터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통신사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유동인구데이터</a:t>
            </a:r>
            <a:r>
              <a:rPr kumimoji="1" lang="en-US" altLang="ko-KR" dirty="0">
                <a:solidFill>
                  <a:schemeClr val="bg1"/>
                </a:solidFill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</a:rPr>
              <a:t> 카드사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신용카드 매출 정보</a:t>
            </a:r>
            <a:r>
              <a:rPr kumimoji="1" lang="en-US" altLang="ko-KR" dirty="0">
                <a:solidFill>
                  <a:schemeClr val="bg1"/>
                </a:solidFill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</a:rPr>
              <a:t> 전주시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관광 정보</a:t>
            </a:r>
            <a:r>
              <a:rPr kumimoji="1" lang="en-US" altLang="ko-KR" dirty="0">
                <a:solidFill>
                  <a:schemeClr val="bg1"/>
                </a:solidFill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</a:rPr>
              <a:t> 기상청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날씨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SNS(</a:t>
            </a:r>
            <a:r>
              <a:rPr kumimoji="1" lang="ko-KR" altLang="en-US" dirty="0">
                <a:solidFill>
                  <a:schemeClr val="bg1"/>
                </a:solidFill>
              </a:rPr>
              <a:t>키워드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리뷰 및 평가</a:t>
            </a:r>
            <a:r>
              <a:rPr kumimoji="1" lang="en-US" altLang="ko-KR" dirty="0">
                <a:solidFill>
                  <a:schemeClr val="bg1"/>
                </a:solidFill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</a:rPr>
              <a:t> 경제정보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국내 유가 및 환율</a:t>
            </a:r>
            <a:r>
              <a:rPr kumimoji="1" lang="en-US" altLang="ko-KR" dirty="0">
                <a:solidFill>
                  <a:schemeClr val="bg1"/>
                </a:solidFill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</a:rPr>
              <a:t> 한국도로공사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교통량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분석내용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전주시 거주자 제외 전국 방문객 트래픽 분석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지역매출과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관광매출</a:t>
            </a:r>
            <a:r>
              <a:rPr kumimoji="1" lang="ko-KR" altLang="en-US" dirty="0">
                <a:solidFill>
                  <a:schemeClr val="bg1"/>
                </a:solidFill>
              </a:rPr>
              <a:t> 분석 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업종별 일일 평균 판매량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관광객 특성 분석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축제 관련 키워드 분석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날씨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유가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질병 포함한 외부 변수 영향 분석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191DD9-50D0-A940-857C-14D48C42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2" y="1801164"/>
            <a:ext cx="3470829" cy="50794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DA276D-B543-624F-BBD9-C709A17B24D7}"/>
              </a:ext>
            </a:extLst>
          </p:cNvPr>
          <p:cNvSpPr/>
          <p:nvPr/>
        </p:nvSpPr>
        <p:spPr>
          <a:xfrm>
            <a:off x="4228384" y="1801164"/>
            <a:ext cx="8874223" cy="4973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전주 한옥마을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관광분석을</a:t>
            </a:r>
            <a:r>
              <a:rPr kumimoji="1" lang="ko-KR" altLang="en-US" b="1" dirty="0">
                <a:solidFill>
                  <a:schemeClr val="accent1"/>
                </a:solidFill>
              </a:rPr>
              <a:t> 통한 경제 활성화</a:t>
            </a:r>
            <a:endParaRPr kumimoji="1" lang="en-US" altLang="ko-KR" b="1" dirty="0">
              <a:solidFill>
                <a:schemeClr val="accent1"/>
              </a:solidFill>
            </a:endParaRPr>
          </a:p>
          <a:p>
            <a:r>
              <a:rPr kumimoji="1" lang="ko-KR" altLang="en-US" sz="1400" dirty="0"/>
              <a:t>전주시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배경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빅데이터를 활용하여 한옥마을 내 동선 및 상권 분석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한옥마을을 중심으로 전주시 전체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전북 연계 관광지 발굴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 err="1"/>
              <a:t>관광콘텐츠</a:t>
            </a:r>
            <a:r>
              <a:rPr kumimoji="1" lang="ko-KR" altLang="en-US" sz="1600" dirty="0"/>
              <a:t> 다양화와 한옥마을 방문객 </a:t>
            </a:r>
            <a:r>
              <a:rPr kumimoji="1" lang="ko-KR" altLang="en-US" sz="1600" dirty="0" err="1"/>
              <a:t>니즈</a:t>
            </a:r>
            <a:r>
              <a:rPr kumimoji="1" lang="ko-KR" altLang="en-US" sz="1600" dirty="0"/>
              <a:t> 분석 필요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활용 데이터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통신사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유동인구데이터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카드사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신용카드 매출 정보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전주시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관광 정보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기상청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날씨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SNS(</a:t>
            </a:r>
            <a:r>
              <a:rPr kumimoji="1" lang="ko-KR" altLang="en-US" sz="1600" dirty="0"/>
              <a:t>키워드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리뷰 및 평가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경제 정보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국내 유가 및 환율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한국도로공사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교통량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분석 내용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전주시 거주자 제외 전국 방문객 트래픽 및 특성 분석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지역 매출과 관광 매출 분석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업종별 일일 평균 판매량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축제 관련 키워드 분석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날씨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유가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질병 포함한 외부 변수 영향 분석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083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문화관광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</a:rPr>
              <a:t>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6DD37-CB55-2A45-B5CF-BF4A489739AB}"/>
              </a:ext>
            </a:extLst>
          </p:cNvPr>
          <p:cNvSpPr txBox="1"/>
          <p:nvPr/>
        </p:nvSpPr>
        <p:spPr>
          <a:xfrm>
            <a:off x="4393218" y="2059394"/>
            <a:ext cx="4448654" cy="300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분석결과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방문객 유형별 조사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강화할 점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개선점 파악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시기별 홍보 전략 구축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 err="1"/>
              <a:t>타지역</a:t>
            </a:r>
            <a:r>
              <a:rPr kumimoji="1" lang="ko-KR" altLang="en-US" sz="1600" dirty="0"/>
              <a:t> 홍보활동 강화 필요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한옥마을 블록화 및 주요 상권 지역 분석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맞춤형 관광 코스 개발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2015</a:t>
            </a:r>
            <a:r>
              <a:rPr kumimoji="1" lang="ko-KR" altLang="en-US" sz="1600" dirty="0"/>
              <a:t>년 대비 </a:t>
            </a:r>
            <a:r>
              <a:rPr kumimoji="1" lang="en-US" altLang="ko-KR" sz="1600" dirty="0"/>
              <a:t>2018</a:t>
            </a:r>
            <a:r>
              <a:rPr kumimoji="1" lang="ko-KR" altLang="en-US" sz="1600" dirty="0"/>
              <a:t>년 관광객 </a:t>
            </a:r>
            <a:r>
              <a:rPr kumimoji="1" lang="en-US" altLang="ko-KR" sz="1600" dirty="0"/>
              <a:t>18%</a:t>
            </a:r>
            <a:r>
              <a:rPr kumimoji="1" lang="ko-KR" altLang="en-US" sz="1600" dirty="0"/>
              <a:t> 증가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08B481-BEA1-944E-AD0D-B15F4D1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83" y="4607952"/>
            <a:ext cx="5043725" cy="2215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15648D-66EE-FB48-A198-5C0F5607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" y="1801164"/>
            <a:ext cx="3470829" cy="50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31526-8547-D446-A7B2-2820900C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vs </a:t>
            </a:r>
            <a:r>
              <a:rPr kumimoji="1" lang="ko-KR" altLang="en-US" b="1" dirty="0" err="1"/>
              <a:t>크롤링</a:t>
            </a:r>
            <a:endParaRPr kumimoji="1"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095183-AA6B-B145-A187-E2CD6394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2" y="2495364"/>
            <a:ext cx="5654608" cy="3255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D50B35-A787-124F-99C8-EEDB1B16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760" y="2495364"/>
            <a:ext cx="6165633" cy="32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1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1323D0-AF22-E14A-8E88-CD76A846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2024710"/>
            <a:ext cx="5140960" cy="46504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52ED2D-E112-4F4D-B919-A8B599707E8B}"/>
              </a:ext>
            </a:extLst>
          </p:cNvPr>
          <p:cNvSpPr/>
          <p:nvPr/>
        </p:nvSpPr>
        <p:spPr>
          <a:xfrm>
            <a:off x="581192" y="2024710"/>
            <a:ext cx="767548" cy="329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595A68-2D06-0C4E-8A5E-FCB01A4CE147}"/>
              </a:ext>
            </a:extLst>
          </p:cNvPr>
          <p:cNvSpPr/>
          <p:nvPr/>
        </p:nvSpPr>
        <p:spPr>
          <a:xfrm>
            <a:off x="1112520" y="2371564"/>
            <a:ext cx="2476500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837379-7BAB-F344-8B4D-1334C3A6610B}"/>
              </a:ext>
            </a:extLst>
          </p:cNvPr>
          <p:cNvSpPr/>
          <p:nvPr/>
        </p:nvSpPr>
        <p:spPr>
          <a:xfrm>
            <a:off x="642152" y="2371564"/>
            <a:ext cx="470368" cy="329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1FF976-B616-9943-9FE9-37D432E8602E}"/>
              </a:ext>
            </a:extLst>
          </p:cNvPr>
          <p:cNvSpPr/>
          <p:nvPr/>
        </p:nvSpPr>
        <p:spPr>
          <a:xfrm>
            <a:off x="642152" y="2701434"/>
            <a:ext cx="2476500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D28EA-17AE-3B42-8983-219F4DB2B543}"/>
              </a:ext>
            </a:extLst>
          </p:cNvPr>
          <p:cNvSpPr/>
          <p:nvPr/>
        </p:nvSpPr>
        <p:spPr>
          <a:xfrm>
            <a:off x="642152" y="3031304"/>
            <a:ext cx="2763988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68772B-7565-5643-9368-CF9E95B9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3177188"/>
            <a:ext cx="6248400" cy="1054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DAA83-069D-CA4C-AE9F-9EF5344B83FB}"/>
              </a:ext>
            </a:extLst>
          </p:cNvPr>
          <p:cNvSpPr txBox="1"/>
          <p:nvPr/>
        </p:nvSpPr>
        <p:spPr>
          <a:xfrm>
            <a:off x="5608322" y="25893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공공데이터포털</a:t>
            </a:r>
            <a:endParaRPr kumimoji="1" lang="en-US" altLang="ko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1CD3509-D9D3-6F4C-B774-9F9E22F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vs </a:t>
            </a:r>
            <a:r>
              <a:rPr kumimoji="1" lang="ko-KR" altLang="en-US" b="1" dirty="0" err="1"/>
              <a:t>크롤링</a:t>
            </a:r>
            <a:endParaRPr kumimoji="1"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D7D236-6F54-CA4E-94D8-252FC3D40756}"/>
              </a:ext>
            </a:extLst>
          </p:cNvPr>
          <p:cNvSpPr/>
          <p:nvPr/>
        </p:nvSpPr>
        <p:spPr>
          <a:xfrm>
            <a:off x="9638946" y="4349915"/>
            <a:ext cx="2255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kumimoji="1" lang="en-US" altLang="ko-KR" sz="1200" dirty="0" err="1">
                <a:solidFill>
                  <a:schemeClr val="bg2">
                    <a:lumMod val="75000"/>
                  </a:schemeClr>
                </a:solidFill>
              </a:rPr>
              <a:t>www.data.go.kr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kumimoji="1" lang="en-US" altLang="ko-KR" sz="1200" dirty="0" err="1">
                <a:solidFill>
                  <a:schemeClr val="bg2">
                    <a:lumMod val="75000"/>
                  </a:schemeClr>
                </a:solidFill>
              </a:rPr>
              <a:t>robots.txt</a:t>
            </a:r>
            <a:endParaRPr kumimoji="1" lang="en-US" altLang="ko-KR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77628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1387</TotalTime>
  <Words>927</Words>
  <Application>Microsoft Macintosh PowerPoint</Application>
  <PresentationFormat>와이드스크린</PresentationFormat>
  <Paragraphs>216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맑은 고딕</vt:lpstr>
      <vt:lpstr>Arial</vt:lpstr>
      <vt:lpstr>Gill Sans MT</vt:lpstr>
      <vt:lpstr>Wingdings 2</vt:lpstr>
      <vt:lpstr>분할</vt:lpstr>
      <vt:lpstr>공공데이터 및 크롤링</vt:lpstr>
      <vt:lpstr>공공데이터 제공 목록</vt:lpstr>
      <vt:lpstr>공공데이터 활용 사례 - 보건의료</vt:lpstr>
      <vt:lpstr>공공데이터 활용 사례 - 보건의료</vt:lpstr>
      <vt:lpstr>공공데이터 활용 사례 - 보건의료</vt:lpstr>
      <vt:lpstr>공공데이터 활용 사례 - 문화관광</vt:lpstr>
      <vt:lpstr>공공데이터 활용 사례 - 문화관광</vt:lpstr>
      <vt:lpstr>공공데이터 vs 크롤링</vt:lpstr>
      <vt:lpstr>공공데이터 vs 크롤링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27</cp:revision>
  <dcterms:created xsi:type="dcterms:W3CDTF">2021-03-09T05:42:32Z</dcterms:created>
  <dcterms:modified xsi:type="dcterms:W3CDTF">2021-03-12T06:43:49Z</dcterms:modified>
</cp:coreProperties>
</file>